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41"/>
  </p:notesMasterIdLst>
  <p:sldIdLst>
    <p:sldId id="271" r:id="rId7"/>
    <p:sldId id="257" r:id="rId8"/>
    <p:sldId id="369" r:id="rId9"/>
    <p:sldId id="283" r:id="rId10"/>
    <p:sldId id="395" r:id="rId11"/>
    <p:sldId id="396" r:id="rId12"/>
    <p:sldId id="397" r:id="rId13"/>
    <p:sldId id="398" r:id="rId14"/>
    <p:sldId id="377" r:id="rId15"/>
    <p:sldId id="399" r:id="rId16"/>
    <p:sldId id="373" r:id="rId17"/>
    <p:sldId id="400" r:id="rId18"/>
    <p:sldId id="409" r:id="rId19"/>
    <p:sldId id="380" r:id="rId20"/>
    <p:sldId id="378" r:id="rId21"/>
    <p:sldId id="401" r:id="rId22"/>
    <p:sldId id="410" r:id="rId23"/>
    <p:sldId id="383" r:id="rId24"/>
    <p:sldId id="344" r:id="rId25"/>
    <p:sldId id="403" r:id="rId26"/>
    <p:sldId id="404" r:id="rId27"/>
    <p:sldId id="386" r:id="rId28"/>
    <p:sldId id="354" r:id="rId29"/>
    <p:sldId id="411" r:id="rId30"/>
    <p:sldId id="387" r:id="rId31"/>
    <p:sldId id="388" r:id="rId32"/>
    <p:sldId id="389" r:id="rId33"/>
    <p:sldId id="405" r:id="rId34"/>
    <p:sldId id="406" r:id="rId35"/>
    <p:sldId id="391" r:id="rId36"/>
    <p:sldId id="407" r:id="rId37"/>
    <p:sldId id="393" r:id="rId38"/>
    <p:sldId id="394" r:id="rId39"/>
    <p:sldId id="266" r:id="rId40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9"/>
    <p:restoredTop sz="86400"/>
  </p:normalViewPr>
  <p:slideViewPr>
    <p:cSldViewPr snapToGrid="0" snapToObjects="1">
      <p:cViewPr varScale="1">
        <p:scale>
          <a:sx n="92" d="100"/>
          <a:sy n="92" d="100"/>
        </p:scale>
        <p:origin x="680" y="184"/>
      </p:cViewPr>
      <p:guideLst/>
    </p:cSldViewPr>
  </p:slideViewPr>
  <p:outlineViewPr>
    <p:cViewPr>
      <p:scale>
        <a:sx n="33" d="100"/>
        <a:sy n="33" d="100"/>
      </p:scale>
      <p:origin x="0" y="-764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45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5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6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9" r:id="rId20"/>
    <p:sldLayoutId id="2147483720" r:id="rId21"/>
    <p:sldLayoutId id="2147483722" r:id="rId22"/>
    <p:sldLayoutId id="2147483723" r:id="rId23"/>
    <p:sldLayoutId id="2147483724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mer.gov/" TargetMode="External"/><Relationship Id="rId2" Type="http://schemas.openxmlformats.org/officeDocument/2006/relationships/hyperlink" Target="https://www.identitytheft.gov/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" TargetMode="Externa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tsp.gov/" TargetMode="Externa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Post-Deployment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12B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F5E7D8-0CC7-04EC-0CCA-A7475FBF31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Fundamentals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417B0CF-76AE-3B7E-0F23-E42FC1FDAC83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Types of taxes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Federal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income taxes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Tax benefits for Service members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BAH, BAS, and CZTE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TSP and potential tax savings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Potential changes to your tax situation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and adjust withholding on Direct Access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IRS Tax Withholding Estimator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95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D5A1AB-B9B9-CB69-3E84-E350B9D212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DE2F03AA-3202-ABEB-ACE0-00CF9CC3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66935-2A2A-E2F3-196E-A7AC8C42B29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53874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B19866-4B2E-CD2E-6E13-6E383F807B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D5D634-3DC2-7558-6EF2-CA7577C97362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Civil judgments delayed while deployed need to be addressed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Eviction and foreclosure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Default judgment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Property repossession or seizure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Student loans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86A5D12E-212A-EFF7-8D9B-9763CA1F12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E9A97D-644B-3524-FB21-BB2D601034D3}"/>
              </a:ext>
            </a:extLst>
          </p:cNvPr>
          <p:cNvSpPr txBox="1"/>
          <p:nvPr/>
        </p:nvSpPr>
        <p:spPr>
          <a:xfrm>
            <a:off x="2194950" y="6276774"/>
            <a:ext cx="465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215284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D050F7-BBCB-60D1-A2E0-9B6A1D0A18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Active Duty Alerts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00ED915-ABD0-F66E-DEDB-9D2E6743FFC3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Active Duty alerts and security freeze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Good for one year unless you remove sooner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Must contact each of three agencies to remove</a:t>
            </a:r>
            <a:endParaRPr lang="en-US" sz="2000" b="0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Identity theft protections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Know the signs of identity theft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Understand how to defend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https://www.identitytheft.gov</a:t>
            </a: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or </a:t>
            </a: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https://www.consumer.gov</a:t>
            </a: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55088243-2065-E9ED-65BF-4E68DFAE63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0E242-5238-D32F-2603-4C98D753397F}"/>
              </a:ext>
            </a:extLst>
          </p:cNvPr>
          <p:cNvSpPr txBox="1"/>
          <p:nvPr/>
        </p:nvSpPr>
        <p:spPr>
          <a:xfrm>
            <a:off x="2194950" y="6276774"/>
            <a:ext cx="465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Military Consumer Protections Handout and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Post-Deployment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 </a:t>
            </a:r>
          </a:p>
        </p:txBody>
      </p:sp>
    </p:spTree>
    <p:extLst>
      <p:ext uri="{BB962C8B-B14F-4D97-AF65-F5344CB8AC3E}">
        <p14:creationId xmlns:p14="http://schemas.microsoft.com/office/powerpoint/2010/main" val="312939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4999B-97DE-2136-FC13-930F4E16B6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ACB7E-96E4-37BE-5C47-866F4C38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endParaRPr lang="en-US" dirty="0"/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D71D853-9E1B-2C56-FC2F-1CCA7FE29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1841D-CADE-8353-A81B-ACB4E6A094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04123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D7EC10-2254-AAC2-A49F-E647F85FBA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95C2F5-F464-66C7-4E43-6E28C77F7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E2985-465A-CD9C-3AB9-4EE91AE7ACC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70186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BA58D3-710D-0194-887B-F8C8CDF992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Major Purchase Considerations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9C3F9C-ADB0-B663-6A4F-F07781BA91B6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Make smart purchases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Logic beats emotion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Additional costs matter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Shop around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Transportation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Assess your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your spending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Attend HSWL Car Buying class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Housing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5 Rules of Buying a House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Attend </a:t>
            </a:r>
            <a:r>
              <a:rPr lang="en-US">
                <a:solidFill>
                  <a:srgbClr val="1B3867"/>
                </a:solidFill>
                <a:latin typeface="Arial"/>
                <a:cs typeface="Arial"/>
              </a:rPr>
              <a:t>HSWL Home Buying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class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2CBA96F9-0DB0-8DF5-8C01-7BDBEEBD46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08DA2-2E8E-7F4D-9B5E-A75B9AA3ED77}"/>
              </a:ext>
            </a:extLst>
          </p:cNvPr>
          <p:cNvSpPr txBox="1"/>
          <p:nvPr/>
        </p:nvSpPr>
        <p:spPr>
          <a:xfrm>
            <a:off x="2194950" y="6414560"/>
            <a:ext cx="527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Purchases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Rules of Buying a House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4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Handouts Available  </a:t>
            </a:r>
          </a:p>
        </p:txBody>
      </p:sp>
    </p:spTree>
    <p:extLst>
      <p:ext uri="{BB962C8B-B14F-4D97-AF65-F5344CB8AC3E}">
        <p14:creationId xmlns:p14="http://schemas.microsoft.com/office/powerpoint/2010/main" val="328961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3223A2-53E9-DB1F-3F24-D0AF61C80E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Student Loan Repayment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5476D5F-D59E-6FEE-9E91-7003114CFFD3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HEROES Act waiver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Federal loans only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Exempt from reporting family income while deployed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Paying off student loans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Management strategies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Understand repayment and forgiveness programs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Evaluate repayment options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Understand options for delaying repayment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D2209F5C-60F9-8DCB-EED8-779D13AC2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3B941-40CB-5B9D-11FA-D2ABA8DB0614}"/>
              </a:ext>
            </a:extLst>
          </p:cNvPr>
          <p:cNvSpPr txBox="1"/>
          <p:nvPr/>
        </p:nvSpPr>
        <p:spPr>
          <a:xfrm>
            <a:off x="2194950" y="6280090"/>
            <a:ext cx="465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Paying Off Student Loans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Post-Deployment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 </a:t>
            </a:r>
          </a:p>
        </p:txBody>
      </p:sp>
    </p:spTree>
    <p:extLst>
      <p:ext uri="{BB962C8B-B14F-4D97-AF65-F5344CB8AC3E}">
        <p14:creationId xmlns:p14="http://schemas.microsoft.com/office/powerpoint/2010/main" val="4172098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605029-9F5C-6B21-FE11-717CA9CFA7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6BA0338-694A-4F63-C567-65F8A942B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876AE-1983-35B7-1B65-12E4EFDCEE22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293728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18825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sp>
        <p:nvSpPr>
          <p:cNvPr id="8" name="AutoShape 100" descr="Lightbulb icon indicating activity.">
            <a:extLst>
              <a:ext uri="{FF2B5EF4-FFF2-40B4-BE49-F238E27FC236}">
                <a16:creationId xmlns:a16="http://schemas.microsoft.com/office/drawing/2014/main" id="{DD99962A-DA64-330D-343B-E6756E031DF1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3" name="Picture 2" descr="Handout icon.">
            <a:extLst>
              <a:ext uri="{FF2B5EF4-FFF2-40B4-BE49-F238E27FC236}">
                <a16:creationId xmlns:a16="http://schemas.microsoft.com/office/drawing/2014/main" id="{03F667B2-8863-93FF-54D8-ECF013079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14" y="6297250"/>
            <a:ext cx="324952" cy="394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6C65C-5806-ECB2-F4F3-1305381710EB}"/>
              </a:ext>
            </a:extLst>
          </p:cNvPr>
          <p:cNvSpPr txBox="1"/>
          <p:nvPr/>
        </p:nvSpPr>
        <p:spPr>
          <a:xfrm>
            <a:off x="1195466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26DE5-DB46-906C-FED5-466E0A14BD7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Insurance Overview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04C9470-41AF-B3E1-8E3C-CAFCF1531E99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3260911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Life Insurance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SGLI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Private Policy </a:t>
            </a:r>
            <a:br>
              <a:rPr lang="en-US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(Term / Permanent)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Coverage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Beneficiaries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Auto, Homeowners, Renters, Dental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and update your current insurance policies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Insurance graphic.">
            <a:extLst>
              <a:ext uri="{FF2B5EF4-FFF2-40B4-BE49-F238E27FC236}">
                <a16:creationId xmlns:a16="http://schemas.microsoft.com/office/drawing/2014/main" id="{0790B45E-04BE-B878-9011-51B521BB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32" y="2109998"/>
            <a:ext cx="3353196" cy="2638004"/>
          </a:xfrm>
          <a:prstGeom prst="rect">
            <a:avLst/>
          </a:prstGeom>
        </p:spPr>
      </p:pic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2184E64B-2A00-A019-67EA-3E1F2F4576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94A88-420D-16B9-ECB6-415C6F775552}"/>
              </a:ext>
            </a:extLst>
          </p:cNvPr>
          <p:cNvSpPr txBox="1"/>
          <p:nvPr/>
        </p:nvSpPr>
        <p:spPr>
          <a:xfrm>
            <a:off x="2194950" y="6414560"/>
            <a:ext cx="527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Member Checklist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21969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DBB493-29B5-6DCB-3484-E1523124E6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Estate Planning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6E2DBE8-8B76-8BBF-B1C2-DDCE092BC910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and update important documents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Will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Power of attorney (POA) – </a:t>
            </a:r>
            <a:r>
              <a:rPr lang="en-US" b="1" dirty="0">
                <a:solidFill>
                  <a:srgbClr val="1B3867"/>
                </a:solidFill>
                <a:latin typeface="Arial"/>
                <a:cs typeface="Arial"/>
              </a:rPr>
              <a:t>revoke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 if no longer needed after deployment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Living will or medical directive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Beneficiary designations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Guardian for dependents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Trust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Funeral arrangements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Additional assistance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4E463D5-B18B-981D-676D-E319F48B33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44F6D-26F0-EF25-DCE3-014C58D1AF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 Planning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656388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BEAD6-4D95-A1DE-6FCE-2799B8834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4D86E905-0A0D-9ABC-0AC9-29D516494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E9EA0-FAC7-D70F-488E-C57D118B98BF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105770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5B65C7-6859-717B-7877-254526CA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Compensation and Spending Plan</a:t>
            </a:r>
          </a:p>
        </p:txBody>
      </p:sp>
      <p:sp>
        <p:nvSpPr>
          <p:cNvPr id="7" name="Oval 6" descr="Changes to Income graphic.">
            <a:extLst>
              <a:ext uri="{FF2B5EF4-FFF2-40B4-BE49-F238E27FC236}">
                <a16:creationId xmlns:a16="http://schemas.microsoft.com/office/drawing/2014/main" id="{36C5A954-51F8-9462-2120-0CC9B173618C}"/>
              </a:ext>
            </a:extLst>
          </p:cNvPr>
          <p:cNvSpPr/>
          <p:nvPr/>
        </p:nvSpPr>
        <p:spPr>
          <a:xfrm>
            <a:off x="235132" y="1401367"/>
            <a:ext cx="4629184" cy="4629184"/>
          </a:xfrm>
          <a:prstGeom prst="ellipse">
            <a:avLst/>
          </a:prstGeom>
          <a:solidFill>
            <a:srgbClr val="A88140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2D2E5B1-7DDB-17FE-A1F7-4ECDEA7B3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58162"/>
              </p:ext>
            </p:extLst>
          </p:nvPr>
        </p:nvGraphicFramePr>
        <p:xfrm>
          <a:off x="863435" y="2064971"/>
          <a:ext cx="3708565" cy="33019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8565">
                  <a:extLst>
                    <a:ext uri="{9D8B030D-6E8A-4147-A177-3AD203B41FA5}">
                      <a16:colId xmlns:a16="http://schemas.microsoft.com/office/drawing/2014/main" val="2699367828"/>
                    </a:ext>
                  </a:extLst>
                </a:gridCol>
              </a:tblGrid>
              <a:tr h="38673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900" b="1" i="0" u="sng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Changes to Income</a:t>
                      </a:r>
                    </a:p>
                  </a:txBody>
                  <a:tcPr marL="85674" marR="85674" marT="42837" marB="42837"/>
                </a:tc>
                <a:extLst>
                  <a:ext uri="{0D108BD9-81ED-4DB2-BD59-A6C34878D82A}">
                    <a16:rowId xmlns:a16="http://schemas.microsoft.com/office/drawing/2014/main" val="1428741256"/>
                  </a:ext>
                </a:extLst>
              </a:tr>
              <a:tr h="2427447">
                <a:tc>
                  <a:txBody>
                    <a:bodyPr/>
                    <a:lstStyle/>
                    <a:p>
                      <a:pPr marL="342900" lvl="1" indent="-342900" algn="l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Loss of Family Separation     Allowance (FSA) 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Loss of Hostile Fire / </a:t>
                      </a:r>
                      <a:b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Imminent Danger Pay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Loss of Hazardous Duty Pay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Loss of Combat Zone Tax Exclusion 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Potential Promotion or Reenlistment 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8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in spousal income </a:t>
                      </a:r>
                      <a:endParaRPr lang="en-US" sz="18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674" marR="85674" marT="42837" marB="42837"/>
                </a:tc>
                <a:extLst>
                  <a:ext uri="{0D108BD9-81ED-4DB2-BD59-A6C34878D82A}">
                    <a16:rowId xmlns:a16="http://schemas.microsoft.com/office/drawing/2014/main" val="159239943"/>
                  </a:ext>
                </a:extLst>
              </a:tr>
            </a:tbl>
          </a:graphicData>
        </a:graphic>
      </p:graphicFrame>
      <p:sp>
        <p:nvSpPr>
          <p:cNvPr id="6" name="Oval 5" descr="Changes to Expenses graphic.">
            <a:extLst>
              <a:ext uri="{FF2B5EF4-FFF2-40B4-BE49-F238E27FC236}">
                <a16:creationId xmlns:a16="http://schemas.microsoft.com/office/drawing/2014/main" id="{8BE1581A-95D7-FC49-10E5-68D10829D7CF}"/>
              </a:ext>
            </a:extLst>
          </p:cNvPr>
          <p:cNvSpPr/>
          <p:nvPr/>
        </p:nvSpPr>
        <p:spPr>
          <a:xfrm>
            <a:off x="4279685" y="1401367"/>
            <a:ext cx="4629183" cy="4629183"/>
          </a:xfrm>
          <a:prstGeom prst="ellipse">
            <a:avLst/>
          </a:prstGeom>
          <a:solidFill>
            <a:srgbClr val="ECB342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2D9646-F791-D5D9-1DFF-DE70F2D25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246944"/>
              </p:ext>
            </p:extLst>
          </p:nvPr>
        </p:nvGraphicFramePr>
        <p:xfrm>
          <a:off x="5299062" y="2064971"/>
          <a:ext cx="2744021" cy="29024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4021">
                  <a:extLst>
                    <a:ext uri="{9D8B030D-6E8A-4147-A177-3AD203B41FA5}">
                      <a16:colId xmlns:a16="http://schemas.microsoft.com/office/drawing/2014/main" val="2666889498"/>
                    </a:ext>
                  </a:extLst>
                </a:gridCol>
              </a:tblGrid>
              <a:tr h="36823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900" b="1" i="0" u="sng" kern="12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Changes to Expenses</a:t>
                      </a:r>
                    </a:p>
                  </a:txBody>
                  <a:tcPr marL="85674" marR="85674" marT="42837" marB="42837"/>
                </a:tc>
                <a:extLst>
                  <a:ext uri="{0D108BD9-81ED-4DB2-BD59-A6C34878D82A}">
                    <a16:rowId xmlns:a16="http://schemas.microsoft.com/office/drawing/2014/main" val="3091074257"/>
                  </a:ext>
                </a:extLst>
              </a:tr>
              <a:tr h="2471290">
                <a:tc>
                  <a:txBody>
                    <a:bodyPr/>
                    <a:lstStyle/>
                    <a:p>
                      <a:pPr marL="342900" lvl="1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rgbClr val="00407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or extra household expenses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rgbClr val="00407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child care costs 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rgbClr val="00407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Loss of student loan interest relief and other deployment benefits</a:t>
                      </a:r>
                      <a:endParaRPr lang="en-US" sz="1800" b="0" i="0" kern="1200" dirty="0">
                        <a:solidFill>
                          <a:srgbClr val="00407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674" marR="85674" marT="42837" marB="42837"/>
                </a:tc>
                <a:extLst>
                  <a:ext uri="{0D108BD9-81ED-4DB2-BD59-A6C34878D82A}">
                    <a16:rowId xmlns:a16="http://schemas.microsoft.com/office/drawing/2014/main" val="3481715348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AD139A3B-9D8F-57D5-E1B7-77D9F7C30D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871387-7388-D731-3845-948372D0056D}"/>
              </a:ext>
            </a:extLst>
          </p:cNvPr>
          <p:cNvSpPr txBox="1"/>
          <p:nvPr/>
        </p:nvSpPr>
        <p:spPr>
          <a:xfrm>
            <a:off x="808602" y="6414561"/>
            <a:ext cx="3610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Spending Plan Worksheet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3917194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D6E831-E732-2069-7A49-E49AB84B0E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Payslip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Banking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7DE8BC0-1665-4105-B520-7694BE72C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LES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deployment pay and entitlements stop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Federal and state tax withholding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Tax Withholding Estimator at </a:t>
            </a:r>
            <a:r>
              <a:rPr lang="en-US" altLang="en-US" sz="2000" i="1" dirty="0">
                <a:solidFill>
                  <a:srgbClr val="1B3867"/>
                </a:solidFill>
                <a:hlinkClick r:id="rId2"/>
              </a:rPr>
              <a:t>https://www.irs.gov</a:t>
            </a:r>
            <a:endParaRPr lang="en-US" altLang="en-US" sz="2000" i="1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Contributions to Savings Deposit Plan (SDP) and Thrift Savings Plan (TSP)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Allotments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bank statements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Reserve considerations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Review requirements of the Uniformed Services Employment and Reemployment Rights Act of 1994 (USERRA)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97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16A665-B3B4-E204-7198-E335AC6104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TRICARE Overview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9675362-C529-B8C8-28DB-94E9A6FC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 options and benefits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 member considerations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Transitional Assistance Management Program (TAMP)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TRICARE Reserve Select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Civilian employer medical 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Continued Health Care Benefit Program (CHCBP)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Post-Deployment Health Reassessment (PDHRA)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Affairs (VA)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04EE25A-CCDE-F541-29F6-520B19ACE6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E822F-A3FF-1600-A32E-C1AFA04795B6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TRICARE Overview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022618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A6EAF4-1BDD-3686-FF59-7E3E157FA5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25122D6D-14CB-3301-523F-118D3552A4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746AE-2F6D-BA7D-8FF4-B8483B04E7DD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 Benefits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A26618-83D9-DAE9-967E-EBC26AE06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Casualty Assistance Calls Officer (CACO)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assistance and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Department of Veterans Affairs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Social Security Administration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Ongoing Military Benefits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preference programs for employment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Other programs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85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5317B4-F58D-EA26-CA92-9B225EB226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Fund Tips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73AF6A6-78D3-90AB-2364-BBAFC127B428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Strive to save and maintain 3-6 months of living expenses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savings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Keep funds accessible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for EMERGENCIES ONLY!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grpSp>
        <p:nvGrpSpPr>
          <p:cNvPr id="6" name="Group 5" descr="Graphic depicting examples of what might be considered an &quot;Emergency&quot; and &quot;Not an emergency&quot;.">
            <a:extLst>
              <a:ext uri="{FF2B5EF4-FFF2-40B4-BE49-F238E27FC236}">
                <a16:creationId xmlns:a16="http://schemas.microsoft.com/office/drawing/2014/main" id="{A29FD1D1-E33D-6304-2099-AEDACF6591CF}"/>
              </a:ext>
            </a:extLst>
          </p:cNvPr>
          <p:cNvGrpSpPr/>
          <p:nvPr/>
        </p:nvGrpSpPr>
        <p:grpSpPr>
          <a:xfrm>
            <a:off x="2440642" y="3772688"/>
            <a:ext cx="6273052" cy="2036441"/>
            <a:chOff x="1414728" y="3678559"/>
            <a:chExt cx="6926382" cy="2199676"/>
          </a:xfrm>
        </p:grpSpPr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833C2730-6EFB-7F4D-D189-4316F8423374}"/>
                </a:ext>
              </a:extLst>
            </p:cNvPr>
            <p:cNvSpPr txBox="1">
              <a:spLocks/>
            </p:cNvSpPr>
            <p:nvPr/>
          </p:nvSpPr>
          <p:spPr>
            <a:xfrm>
              <a:off x="1455188" y="3678559"/>
              <a:ext cx="323377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FF0000"/>
                  </a:solidFill>
                </a:rPr>
                <a:t>Emergency</a:t>
              </a: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855F43DB-6AD7-7630-8C34-02E05F68F914}"/>
                </a:ext>
              </a:extLst>
            </p:cNvPr>
            <p:cNvSpPr txBox="1">
              <a:spLocks/>
            </p:cNvSpPr>
            <p:nvPr/>
          </p:nvSpPr>
          <p:spPr>
            <a:xfrm>
              <a:off x="5107341" y="3686510"/>
              <a:ext cx="323376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1B3867"/>
                  </a:solidFill>
                </a:rPr>
                <a:t>Not an emergency</a:t>
              </a:r>
            </a:p>
          </p:txBody>
        </p:sp>
        <p:pic>
          <p:nvPicPr>
            <p:cNvPr id="9" name="Picture 8" descr="Graphic depicting examples of what might be considered an &quot;Emergency&quot; and &quot;Not an emergency&quot;.">
              <a:extLst>
                <a:ext uri="{FF2B5EF4-FFF2-40B4-BE49-F238E27FC236}">
                  <a16:creationId xmlns:a16="http://schemas.microsoft.com/office/drawing/2014/main" id="{6EA228EB-4E61-EB22-7DC4-5294072C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4728" y="4800331"/>
              <a:ext cx="6493878" cy="107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804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EB5D67-F6BE-128C-0637-F848F0AD88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Savings Deposit Program (SDP)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95D3C0-B4F1-2AA5-9CDA-2F6F6E4E136B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810934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contributions have </a:t>
            </a:r>
            <a:r>
              <a:rPr lang="en-US" altLang="en-US" sz="2500" dirty="0">
                <a:solidFill>
                  <a:srgbClr val="EB37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stopped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earned up to 90 days after return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Contact Pay and Personnel</a:t>
            </a:r>
            <a:r>
              <a:rPr lang="en-US" alt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  <a:endParaRPr lang="en-US" altLang="en-US" sz="2000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Verify your bank routing and account numbers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direct deposit after 120 days</a:t>
            </a:r>
          </a:p>
          <a:p>
            <a:pPr marL="466344" lvl="1" indent="0">
              <a:lnSpc>
                <a:spcPct val="100000"/>
              </a:lnSpc>
              <a:spcBef>
                <a:spcPts val="0"/>
              </a:spcBef>
              <a:buNone/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39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801D51-0FD5-E7BF-B189-2E99A970B1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Thrift Savings Plan (TSP)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C6205EB-CD44-9D13-B5A0-7098515B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590810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contributions listed on </a:t>
            </a:r>
            <a:r>
              <a:rPr lang="en-US" altLang="en-US" sz="250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Payslip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 TSP contributions must be coordinated with any civilian employer plan 401(k) to avoid excess contribution</a:t>
            </a:r>
            <a:endParaRPr lang="en-US" altLang="en-US" sz="2000" dirty="0">
              <a:solidFill>
                <a:srgbClr val="1B3867"/>
              </a:solidFill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your TSP at </a:t>
            </a: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https://www.tsp.gov</a:t>
            </a: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TSP mobile app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investment options and portfolio allocation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Update beneficiaries as needed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about new TSP options and features</a:t>
            </a:r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5FA727F7-EE7B-2CD6-9C40-710FD94BB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D5B75-614B-E9B2-999F-4547A4540BA2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3054121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Post-Deployment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117508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Welcome Home from Deployment!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wrap up all the topics we talked about today: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4F9A-3B6C-E7F1-520E-9435B9AC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Setting Financial Goals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BCBE25F-DDB8-5715-8CF5-48384686B57C}"/>
              </a:ext>
            </a:extLst>
          </p:cNvPr>
          <p:cNvSpPr txBox="1">
            <a:spLocks/>
          </p:cNvSpPr>
          <p:nvPr/>
        </p:nvSpPr>
        <p:spPr>
          <a:xfrm>
            <a:off x="1094641" y="1577641"/>
            <a:ext cx="8236928" cy="471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down the financial goals you set before deployment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financial goals were met during deployment?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goals still need work?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necessary, set new or additional S.M.A.R.T. goals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1" u="sng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pecific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1" u="sng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easurable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1" u="sng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chievable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1" u="sng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elevant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1" u="sng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ime-bound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 your goals and determine how much </a:t>
            </a:r>
            <a:b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save monthly to achieve your goals</a:t>
            </a:r>
          </a:p>
        </p:txBody>
      </p:sp>
      <p:sp>
        <p:nvSpPr>
          <p:cNvPr id="4" name="AutoShape 100" descr="Lightbulb icon indicating activity.">
            <a:extLst>
              <a:ext uri="{FF2B5EF4-FFF2-40B4-BE49-F238E27FC236}">
                <a16:creationId xmlns:a16="http://schemas.microsoft.com/office/drawing/2014/main" id="{0C58E495-422D-33C1-9E76-BE05954781CA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9" name="Picture 8" descr="Handout icon.">
            <a:extLst>
              <a:ext uri="{FF2B5EF4-FFF2-40B4-BE49-F238E27FC236}">
                <a16:creationId xmlns:a16="http://schemas.microsoft.com/office/drawing/2014/main" id="{CEB62982-9F94-E441-86C3-1DB98B6A4C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14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63CCA-5A39-67D3-DC96-6E4335B8E034}"/>
              </a:ext>
            </a:extLst>
          </p:cNvPr>
          <p:cNvSpPr txBox="1"/>
          <p:nvPr/>
        </p:nvSpPr>
        <p:spPr>
          <a:xfrm>
            <a:off x="1195466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333398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4788405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4264382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37842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72986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9D8E921-933D-9AB1-9D8A-0570841FF7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Financial Warning Signs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8" descr="Handout icon.">
            <a:extLst>
              <a:ext uri="{FF2B5EF4-FFF2-40B4-BE49-F238E27FC236}">
                <a16:creationId xmlns:a16="http://schemas.microsoft.com/office/drawing/2014/main" id="{EEE91DC3-4562-2AAC-4C4B-AA996FA13F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3EAEF0-F88C-973C-B759-BB44EAB1004D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Warning Signs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6775A72-37D5-0E30-4795-A7ADD3A12CE5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84040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paycheck to paycheck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Unable to pay bills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Bounced checks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 purchases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Spouse lost job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 / separation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savings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Preoccupied and being distant</a:t>
            </a:r>
          </a:p>
        </p:txBody>
      </p:sp>
      <p:pic>
        <p:nvPicPr>
          <p:cNvPr id="13" name="Picture 12" descr="Siren icon.">
            <a:extLst>
              <a:ext uri="{FF2B5EF4-FFF2-40B4-BE49-F238E27FC236}">
                <a16:creationId xmlns:a16="http://schemas.microsoft.com/office/drawing/2014/main" id="{48A75E55-F323-4646-345F-233797CE51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52" y="2650746"/>
            <a:ext cx="1660492" cy="15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C4FFA0-7EF2-0ABA-B2D3-B7F9D20621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Evaluate Payment Methods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D324A62-2E88-0DFC-47CC-4FFD2873FE8E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84040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funds transfers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bill pay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Allotments</a:t>
            </a:r>
          </a:p>
        </p:txBody>
      </p:sp>
      <p:pic>
        <p:nvPicPr>
          <p:cNvPr id="6" name="Picture 5" descr="Graphic of online and mobile banking.">
            <a:extLst>
              <a:ext uri="{FF2B5EF4-FFF2-40B4-BE49-F238E27FC236}">
                <a16:creationId xmlns:a16="http://schemas.microsoft.com/office/drawing/2014/main" id="{650A9C94-E5D5-DDF3-C657-666F46BEC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849" y="3556652"/>
            <a:ext cx="3886201" cy="16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Protect Your Credit Reputation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2" y="1577641"/>
            <a:ext cx="5359780" cy="4836919"/>
          </a:xfrm>
        </p:spPr>
        <p:txBody>
          <a:bodyPr>
            <a:normAutofit/>
          </a:bodyPr>
          <a:lstStyle/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Review credit report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Take advantage of free credit monitoring</a:t>
            </a:r>
            <a:endParaRPr lang="en-US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Understanding credit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reports 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scores</a:t>
            </a:r>
            <a:endParaRPr lang="en-US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Spending plan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credit cards monthly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Only apply for credit you need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4939265" y="2345100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602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and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Post-Deployment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Checklist Available  </a:t>
            </a:r>
          </a:p>
        </p:txBody>
      </p:sp>
    </p:spTree>
    <p:extLst>
      <p:ext uri="{BB962C8B-B14F-4D97-AF65-F5344CB8AC3E}">
        <p14:creationId xmlns:p14="http://schemas.microsoft.com/office/powerpoint/2010/main" val="140795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9E97F9-7183-1419-0AB6-3375349BBD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Taxes</a:t>
            </a:r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BEB4DD9C-B381-61CD-7041-4FD6DB4137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2FC3E-9FEB-353B-F791-D4A2B3E6618B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4F37C03-4DB9-BEF1-1692-CAFBFDECC1DD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84040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Combat Zone Tax Exclusion (CZTE)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Tax Filing Considerations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Extensions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Gather documents and prepare to file income tax return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Resources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IRS Publication 3 – Armed Forces’ Tax Guide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Health, Safety and Work-Life (HSWL) Regional Practice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CG SUPRT Money Coaches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47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618A68CD4844E86E3C213718F131D" ma:contentTypeVersion="0" ma:contentTypeDescription="Create a new document." ma:contentTypeScope="" ma:versionID="43f983c5cb972c1e316b64378803458d">
  <xsd:schema xmlns:xsd="http://www.w3.org/2001/XMLSchema" xmlns:xs="http://www.w3.org/2001/XMLSchema" xmlns:p="http://schemas.microsoft.com/office/2006/metadata/properties" xmlns:ns2="1659c2a6-812d-4fa0-a3d2-a8df9c9e9d19" targetNamespace="http://schemas.microsoft.com/office/2006/metadata/properties" ma:root="true" ma:fieldsID="ef659a9e2fc3f076678ae4d90860f29c" ns2:_="">
    <xsd:import namespace="1659c2a6-812d-4fa0-a3d2-a8df9c9e9d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9c2a6-812d-4fa0-a3d2-a8df9c9e9d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8" ma:contentTypeDescription="Create a new document." ma:contentTypeScope="" ma:versionID="1ba77bb6adedd42c35254964ca51af83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a8389bd31f0e4af25a9eb95ee9b27f65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10354E-F15E-40CA-8203-54283EBA6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59c2a6-812d-4fa0-a3d2-a8df9c9e9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4B0E02-E698-4866-A514-A92BF2128F2B}"/>
</file>

<file path=customXml/itemProps3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2641</TotalTime>
  <Words>1310</Words>
  <Application>Microsoft Macintosh PowerPoint</Application>
  <PresentationFormat>Letter Paper (8.5x11 in)</PresentationFormat>
  <Paragraphs>310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Post-Deployment</vt:lpstr>
      <vt:lpstr>Agenda</vt:lpstr>
      <vt:lpstr>Basic Finance</vt:lpstr>
      <vt:lpstr>Setting Financial Goals</vt:lpstr>
      <vt:lpstr>Spending Plan</vt:lpstr>
      <vt:lpstr>Financial Warning Signs </vt:lpstr>
      <vt:lpstr>Evaluate Payment Methods </vt:lpstr>
      <vt:lpstr>Protect Your Credit Reputation</vt:lpstr>
      <vt:lpstr>Taxes</vt:lpstr>
      <vt:lpstr>Tax Fundamentals</vt:lpstr>
      <vt:lpstr>Consumer Protections</vt:lpstr>
      <vt:lpstr>Military Consumer Protections</vt:lpstr>
      <vt:lpstr>Active Duty Alerts</vt:lpstr>
      <vt:lpstr>Misleading Consumer Practices</vt:lpstr>
      <vt:lpstr>Major Purchases</vt:lpstr>
      <vt:lpstr>Major Purchase Considerations</vt:lpstr>
      <vt:lpstr>Student Loan Repayment</vt:lpstr>
      <vt:lpstr>Planning for the Future</vt:lpstr>
      <vt:lpstr>LIFE Insurance Needs</vt:lpstr>
      <vt:lpstr>Insurance Overview</vt:lpstr>
      <vt:lpstr>Estate Planning</vt:lpstr>
      <vt:lpstr>Compensation, Benefits, and Entitlements</vt:lpstr>
      <vt:lpstr>Compensation and Spending Plan</vt:lpstr>
      <vt:lpstr>Payslip and Banking</vt:lpstr>
      <vt:lpstr>TRICARE Overview</vt:lpstr>
      <vt:lpstr>Survivor Benefits</vt:lpstr>
      <vt:lpstr>Saving and Investing</vt:lpstr>
      <vt:lpstr>Emergency Fund Tips</vt:lpstr>
      <vt:lpstr>Savings Deposit Program (SDP)</vt:lpstr>
      <vt:lpstr>Thrift Savings Plan (TSP)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243</cp:revision>
  <dcterms:created xsi:type="dcterms:W3CDTF">2020-11-16T05:07:15Z</dcterms:created>
  <dcterms:modified xsi:type="dcterms:W3CDTF">2024-02-05T18:24:43Z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  <property fmtid="{D5CDD505-2E9C-101B-9397-08002B2CF9AE}" pid="10" name="MediaServiceImageTags">
    <vt:lpwstr/>
  </property>
</Properties>
</file>